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2" r:id="rId2"/>
    <p:sldId id="257" r:id="rId3"/>
    <p:sldId id="270" r:id="rId4"/>
    <p:sldId id="261" r:id="rId5"/>
    <p:sldId id="271" r:id="rId6"/>
    <p:sldId id="272" r:id="rId7"/>
    <p:sldId id="273" r:id="rId8"/>
    <p:sldId id="274"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CF1AB2-1976-4502-BF36-3FF5EA21886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06" autoAdjust="0"/>
  </p:normalViewPr>
  <p:slideViewPr>
    <p:cSldViewPr snapToGrid="0">
      <p:cViewPr varScale="1">
        <p:scale>
          <a:sx n="76" d="100"/>
          <a:sy n="76" d="100"/>
        </p:scale>
        <p:origin x="720" y="90"/>
      </p:cViewPr>
      <p:guideLst>
        <p:guide pos="3840"/>
        <p:guide orient="horz" pos="2160"/>
      </p:guideLst>
    </p:cSldViewPr>
  </p:slideViewPr>
  <p:notesTextViewPr>
    <p:cViewPr>
      <p:scale>
        <a:sx n="1" d="1"/>
        <a:sy n="1" d="1"/>
      </p:scale>
      <p:origin x="0" y="0"/>
    </p:cViewPr>
  </p:notesTextViewPr>
  <p:notesViewPr>
    <p:cSldViewPr snapToGrid="0" showGuides="1">
      <p:cViewPr varScale="1">
        <p:scale>
          <a:sx n="87" d="100"/>
          <a:sy n="87" d="100"/>
        </p:scale>
        <p:origin x="309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469E50-24C6-4156-8DAA-6DD0C1079C89}" type="doc">
      <dgm:prSet loTypeId="urn:microsoft.com/office/officeart/2005/8/layout/gear1" loCatId="relationship" qsTypeId="urn:microsoft.com/office/officeart/2005/8/quickstyle/simple1" qsCatId="simple" csTypeId="urn:microsoft.com/office/officeart/2005/8/colors/accent1_1" csCatId="accent1" phldr="1"/>
      <dgm:spPr/>
    </dgm:pt>
    <dgm:pt modelId="{DF72D2A9-E721-47DF-A758-78A445E0F3CE}" type="pres">
      <dgm:prSet presAssocID="{F1469E50-24C6-4156-8DAA-6DD0C1079C89}" presName="composite" presStyleCnt="0">
        <dgm:presLayoutVars>
          <dgm:chMax val="3"/>
          <dgm:animLvl val="lvl"/>
          <dgm:resizeHandles val="exact"/>
        </dgm:presLayoutVars>
      </dgm:prSet>
      <dgm:spPr/>
    </dgm:pt>
  </dgm:ptLst>
  <dgm:cxnLst>
    <dgm:cxn modelId="{C2825D01-7009-4C7A-9735-E3DA9B56907F}" type="presOf" srcId="{F1469E50-24C6-4156-8DAA-6DD0C1079C89}" destId="{DF72D2A9-E721-47DF-A758-78A445E0F3CE}" srcOrd="0"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9BCE0C-CD74-4A59-802C-6D2F8C15331A}" type="datetimeFigureOut">
              <a:rPr lang="en-US" smtClean="0"/>
              <a:t>9/1/2020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98501B-77B5-4365-9881-C6E19A3C1E42}" type="slidenum">
              <a:rPr lang="en-US" smtClean="0"/>
              <a:t>‹#›</a:t>
            </a:fld>
            <a:endParaRPr lang="en-US" dirty="0"/>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FDEA8-CBB8-46CC-9562-028963DBC55A}" type="datetimeFigureOut">
              <a:rPr lang="en-US" smtClean="0"/>
              <a:t>9/1/2020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BD8E7-1312-41F3-99C4-6DA5AF891969}" type="slidenum">
              <a:rPr lang="en-US" smtClean="0"/>
              <a:t>‹#›</a:t>
            </a:fld>
            <a:endParaRPr lang="en-US" dirty="0"/>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lumMod val="7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838200" y="1548245"/>
            <a:ext cx="10515600" cy="2240280"/>
          </a:xfrm>
        </p:spPr>
        <p:txBody>
          <a:bodyPr anchor="b">
            <a:normAutofit/>
          </a:bodyPr>
          <a:lstStyle>
            <a:lvl1pPr algn="ctr">
              <a:defRPr sz="4400">
                <a:solidFill>
                  <a:schemeClr val="bg1"/>
                </a:solidFill>
              </a:defRPr>
            </a:lvl1pPr>
          </a:lstStyle>
          <a:p>
            <a:r>
              <a:rPr lang="en-US"/>
              <a:t>Click to edit Master title style</a:t>
            </a:r>
          </a:p>
        </p:txBody>
      </p:sp>
      <p:sp>
        <p:nvSpPr>
          <p:cNvPr id="3" name="Subtitle 2"/>
          <p:cNvSpPr>
            <a:spLocks noGrp="1"/>
          </p:cNvSpPr>
          <p:nvPr>
            <p:ph type="subTitle" idx="1"/>
          </p:nvPr>
        </p:nvSpPr>
        <p:spPr>
          <a:xfrm>
            <a:off x="838200" y="3854659"/>
            <a:ext cx="10515600" cy="1143000"/>
          </a:xfrm>
        </p:spPr>
        <p:txBody>
          <a:bodyPr>
            <a:normAutofit/>
          </a:bodyPr>
          <a:lstStyle>
            <a:lvl1pPr marL="0" indent="0" algn="ctr">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532813" y="1683327"/>
            <a:ext cx="3125787" cy="2877260"/>
          </a:xfrm>
        </p:spPr>
        <p:txBody>
          <a:bodyPr anchor="b">
            <a:normAutofit/>
          </a:bodyPr>
          <a:lstStyle>
            <a:lvl1pPr>
              <a:defRPr sz="3000">
                <a:solidFill>
                  <a:schemeClr val="bg1"/>
                </a:solidFill>
              </a:defRPr>
            </a:lvl1pPr>
          </a:lstStyle>
          <a:p>
            <a:r>
              <a:rPr lang="en-US"/>
              <a:t>Click to edit Master title style</a:t>
            </a:r>
          </a:p>
        </p:txBody>
      </p:sp>
      <p:sp>
        <p:nvSpPr>
          <p:cNvPr id="6" name="Picture Placeholder 2" descr="An empty placeholder to add an image. Click on the placeholder and select the image that you wish to add"/>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57200"/>
            <a:ext cx="19431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457200"/>
            <a:ext cx="7048500" cy="5719762"/>
          </a:xfrm>
        </p:spPr>
        <p:txBody>
          <a:bodyPr vert="eaVert"/>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33400" y="5084483"/>
            <a:ext cx="11125200" cy="914400"/>
          </a:xfrm>
        </p:spPr>
        <p:txBody>
          <a:bodyPr anchor="b">
            <a:normAutofit/>
          </a:bodyPr>
          <a:lstStyle>
            <a:lvl1pPr algn="ctr">
              <a:defRPr sz="4400" spc="-50" baseline="0">
                <a:solidFill>
                  <a:schemeClr val="bg1"/>
                </a:solidFill>
              </a:defRPr>
            </a:lvl1pPr>
          </a:lstStyle>
          <a:p>
            <a:r>
              <a:rPr lang="en-US"/>
              <a:t>Click to edit Master title style</a:t>
            </a:r>
            <a:endParaRPr lang="en-US" dirty="0"/>
          </a:p>
        </p:txBody>
      </p:sp>
      <p:sp>
        <p:nvSpPr>
          <p:cNvPr id="9" name="Picture Placeholder 2" descr="An empty placeholder to add an image. Click on the placeholder and select the image that you wish to add"/>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descr="An empty placeholder to add an image. Click on the placeholder and select the image that you wish to add"/>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descr="An empty placeholder to add an image. Click on the placeholder and select the image that you wish to add"/>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Subtitle 2"/>
          <p:cNvSpPr>
            <a:spLocks noGrp="1"/>
          </p:cNvSpPr>
          <p:nvPr>
            <p:ph type="subTitle" idx="1"/>
          </p:nvPr>
        </p:nvSpPr>
        <p:spPr>
          <a:xfrm>
            <a:off x="533400" y="6043123"/>
            <a:ext cx="11125200" cy="571500"/>
          </a:xfrm>
        </p:spPr>
        <p:txBody>
          <a:bodyPr>
            <a:normAutofit/>
          </a:bodyPr>
          <a:lstStyle>
            <a:lvl1pPr marL="0" indent="0" algn="ctr">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lumMod val="7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1850" y="2483427"/>
            <a:ext cx="10515600" cy="27432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5" name="Text Placeholder 4"/>
          <p:cNvSpPr>
            <a:spLocks noGrp="1"/>
          </p:cNvSpPr>
          <p:nvPr>
            <p:ph type="body" sz="quarter" idx="10"/>
          </p:nvPr>
        </p:nvSpPr>
        <p:spPr>
          <a:xfrm>
            <a:off x="835025" y="5257800"/>
            <a:ext cx="10515600" cy="914400"/>
          </a:xfrm>
        </p:spPr>
        <p:txBody>
          <a:bodyPr>
            <a:normAutofit/>
          </a:bodyPr>
          <a:lstStyle>
            <a:lvl1pPr marL="0" indent="0" algn="ctr">
              <a:spcBef>
                <a:spcPts val="0"/>
              </a:spcBef>
              <a:buFontTx/>
              <a:buNone/>
              <a:defRPr sz="2000" cap="all" spc="50" baseline="0">
                <a:solidFill>
                  <a:schemeClr val="bg1"/>
                </a:solidFill>
              </a:defRPr>
            </a:lvl1pPr>
            <a:lvl2pPr marL="365760" indent="0" algn="ctr">
              <a:buNone/>
              <a:defRPr sz="2000" cap="all" spc="50" baseline="0">
                <a:solidFill>
                  <a:schemeClr val="bg1"/>
                </a:solidFill>
              </a:defRPr>
            </a:lvl2pPr>
            <a:lvl3pPr algn="ctr">
              <a:defRPr sz="2000" cap="all" spc="50" baseline="0">
                <a:solidFill>
                  <a:schemeClr val="bg1"/>
                </a:solidFill>
              </a:defRPr>
            </a:lvl3pPr>
            <a:lvl4pPr algn="ctr">
              <a:defRPr sz="2000" cap="all" spc="50" baseline="0">
                <a:solidFill>
                  <a:schemeClr val="bg1"/>
                </a:solidFill>
              </a:defRPr>
            </a:lvl4pPr>
            <a:lvl5pPr algn="ctr">
              <a:defRPr sz="2000" cap="all" spc="50" baseline="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527048"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7048"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1812" y="1672934"/>
            <a:ext cx="3506788" cy="2880360"/>
          </a:xfrm>
        </p:spPr>
        <p:txBody>
          <a:bodyPr anchor="b">
            <a:normAutofit/>
          </a:bodyPr>
          <a:lstStyle>
            <a:lvl1pPr>
              <a:defRPr sz="3000"/>
            </a:lvl1pPr>
          </a:lstStyle>
          <a:p>
            <a:r>
              <a:rPr lang="en-US"/>
              <a:t>Click to edit Master title style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7CC0096-1860-4642-9CD2-0079EA5E7CD1}" type="datetimeFigureOut">
              <a:rPr lang="en-US" smtClean="0"/>
              <a:t>9/1/2020</a:t>
            </a:fld>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0" y="6583680"/>
            <a:ext cx="12192000" cy="2743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1100">
                <a:solidFill>
                  <a:schemeClr val="bg1"/>
                </a:solidFill>
              </a:defRPr>
            </a:lvl1pPr>
          </a:lstStyle>
          <a:p>
            <a:r>
              <a:rPr lang="en-US" dirty="0"/>
              <a:t>Add a footer</a:t>
            </a:r>
          </a:p>
        </p:txBody>
      </p:sp>
      <p:sp>
        <p:nvSpPr>
          <p:cNvPr id="4" name="Date Placeholder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1100">
                <a:solidFill>
                  <a:schemeClr val="bg1"/>
                </a:solidFill>
              </a:defRPr>
            </a:lvl1pPr>
          </a:lstStyle>
          <a:p>
            <a:fld id="{37CC0096-1860-4642-9CD2-0079EA5E7CD1}" type="datetimeFigureOut">
              <a:rPr lang="en-US" smtClean="0"/>
              <a:pPr/>
              <a:t>9/1/2020</a:t>
            </a:fld>
            <a:endParaRPr lang="en-US" dirty="0"/>
          </a:p>
        </p:txBody>
      </p:sp>
      <p:sp>
        <p:nvSpPr>
          <p:cNvPr id="6" name="Slide Number Placeholder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1100">
                <a:solidFill>
                  <a:schemeClr val="bg1"/>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400" kern="1200" cap="all" baseline="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hyperlink" Target="https://publicdomainpictures.net/view-image.php?image=115956&amp;picture=before-the-game" TargetMode="External"/><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ministry-to-children.com/sports-related-lesson-ideas-for-the-big-game/" TargetMode="External"/><Relationship Id="rId2" Type="http://schemas.openxmlformats.org/officeDocument/2006/relationships/image" Target="../media/image5.jpg"/><Relationship Id="rId1" Type="http://schemas.openxmlformats.org/officeDocument/2006/relationships/slideLayout" Target="../slideLayouts/slideLayout3.xml"/><Relationship Id="rId5" Type="http://schemas.openxmlformats.org/officeDocument/2006/relationships/hyperlink" Target="https://commons.wikimedia.org/wiki/File:070-face-with-medical-mask.svg" TargetMode="Externa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hyperlink" Target="https://www.rawpixel.com/search/face%20mask" TargetMode="External"/><Relationship Id="rId2" Type="http://schemas.openxmlformats.org/officeDocument/2006/relationships/image" Target="../media/image7.png"/><Relationship Id="rId1" Type="http://schemas.openxmlformats.org/officeDocument/2006/relationships/slideLayout" Target="../slideLayouts/slideLayout5.xml"/><Relationship Id="rId5" Type="http://schemas.openxmlformats.org/officeDocument/2006/relationships/hyperlink" Target="https://en.wikipedia.org/wiki/Troy_Smith" TargetMode="Externa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8" Type="http://schemas.openxmlformats.org/officeDocument/2006/relationships/hyperlink" Target="https://freesvgclipart.com/clipart/social-distance-please/" TargetMode="External"/><Relationship Id="rId3" Type="http://schemas.openxmlformats.org/officeDocument/2006/relationships/diagramLayout" Target="../diagrams/layout1.xml"/><Relationship Id="rId7" Type="http://schemas.openxmlformats.org/officeDocument/2006/relationships/image" Target="../media/image9.pn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hyperlink" Target="http://mrsphippen.blogspot.com/" TargetMode="External"/><Relationship Id="rId4" Type="http://schemas.openxmlformats.org/officeDocument/2006/relationships/diagramQuickStyle" Target="../diagrams/quickStyle1.xml"/><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hyperlink" Target="https://it.wikipedia.org/wiki/Victoria_Coach_Station" TargetMode="External"/><Relationship Id="rId2" Type="http://schemas.openxmlformats.org/officeDocument/2006/relationships/image" Target="../media/image11.png"/><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maxpixel.net/Referee-Touchdown-Professional-Football-Official-1544532" TargetMode="External"/><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ia-bc.com/training.php?id=4" TargetMode="External"/><Relationship Id="rId2" Type="http://schemas.openxmlformats.org/officeDocument/2006/relationships/image" Target="../media/image1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hvoices.live/members/award/" TargetMode="External"/><Relationship Id="rId2" Type="http://schemas.openxmlformats.org/officeDocument/2006/relationships/image" Target="../media/image1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Leisure Services Department</a:t>
            </a:r>
          </a:p>
        </p:txBody>
      </p:sp>
      <p:pic>
        <p:nvPicPr>
          <p:cNvPr id="7" name="Picture Placeholder 6" descr="Two people lifting weights"/>
          <p:cNvPicPr>
            <a:picLocks noGrp="1" noChangeAspect="1"/>
          </p:cNvPicPr>
          <p:nvPr>
            <p:ph type="pic" idx="10"/>
          </p:nvPr>
        </p:nvPicPr>
        <p:blipFill rotWithShape="1">
          <a:blip r:embed="rId2" cstate="print">
            <a:extLst>
              <a:ext uri="{28A0092B-C50C-407E-A947-70E740481C1C}">
                <a14:useLocalDpi xmlns:a14="http://schemas.microsoft.com/office/drawing/2010/main" val="0"/>
              </a:ext>
            </a:extLst>
          </a:blip>
          <a:srcRect/>
          <a:stretch/>
        </p:blipFill>
        <p:spPr>
          <a:xfrm>
            <a:off x="1" y="1"/>
            <a:ext cx="3802602" cy="4745736"/>
          </a:xfrm>
        </p:spPr>
      </p:pic>
      <p:pic>
        <p:nvPicPr>
          <p:cNvPr id="9" name="Picture Placeholder 8" descr="Man and woman running on indoor track"/>
          <p:cNvPicPr>
            <a:picLocks noGrp="1" noChangeAspect="1"/>
          </p:cNvPicPr>
          <p:nvPr>
            <p:ph type="pic" idx="12"/>
          </p:nvPr>
        </p:nvPicPr>
        <p:blipFill rotWithShape="1">
          <a:blip r:embed="rId3" cstate="print">
            <a:extLst>
              <a:ext uri="{28A0092B-C50C-407E-A947-70E740481C1C}">
                <a14:useLocalDpi xmlns:a14="http://schemas.microsoft.com/office/drawing/2010/main" val="0"/>
              </a:ext>
            </a:extLst>
          </a:blip>
          <a:srcRect t="39" b="39"/>
          <a:stretch/>
        </p:blipFill>
        <p:spPr>
          <a:xfrm>
            <a:off x="8389398" y="1"/>
            <a:ext cx="3802602" cy="4745736"/>
          </a:xfrm>
        </p:spPr>
      </p:pic>
      <p:sp>
        <p:nvSpPr>
          <p:cNvPr id="3" name="Subtitle 2"/>
          <p:cNvSpPr>
            <a:spLocks noGrp="1"/>
          </p:cNvSpPr>
          <p:nvPr>
            <p:ph type="subTitle" idx="1"/>
          </p:nvPr>
        </p:nvSpPr>
        <p:spPr>
          <a:xfrm>
            <a:off x="533400" y="6052000"/>
            <a:ext cx="11125200" cy="571500"/>
          </a:xfrm>
        </p:spPr>
        <p:txBody>
          <a:bodyPr/>
          <a:lstStyle/>
          <a:p>
            <a:r>
              <a:rPr lang="en-US" dirty="0"/>
              <a:t>Plan for returning to play</a:t>
            </a:r>
          </a:p>
        </p:txBody>
      </p:sp>
      <p:pic>
        <p:nvPicPr>
          <p:cNvPr id="10" name="Picture Placeholder 9" descr="A picture containing drawing&#10;&#10;Description automatically generated">
            <a:extLst>
              <a:ext uri="{FF2B5EF4-FFF2-40B4-BE49-F238E27FC236}">
                <a16:creationId xmlns:a16="http://schemas.microsoft.com/office/drawing/2014/main" id="{3A7B7778-CF6B-4F30-AB76-09B40FD22DDC}"/>
              </a:ext>
            </a:extLst>
          </p:cNvPr>
          <p:cNvPicPr>
            <a:picLocks noGrp="1" noChangeAspect="1"/>
          </p:cNvPicPr>
          <p:nvPr>
            <p:ph type="pic" idx="11"/>
          </p:nvPr>
        </p:nvPicPr>
        <p:blipFill>
          <a:blip r:embed="rId4">
            <a:extLst>
              <a:ext uri="{28A0092B-C50C-407E-A947-70E740481C1C}">
                <a14:useLocalDpi xmlns:a14="http://schemas.microsoft.com/office/drawing/2010/main" val="0"/>
              </a:ext>
            </a:extLst>
          </a:blip>
          <a:srcRect l="9660" r="9660"/>
          <a:stretch>
            <a:fillRect/>
          </a:stretch>
        </p:blipFill>
        <p:spPr>
          <a:xfrm>
            <a:off x="3802603" y="1"/>
            <a:ext cx="4586795" cy="4745736"/>
          </a:xfrm>
        </p:spPr>
      </p:pic>
    </p:spTree>
    <p:extLst>
      <p:ext uri="{BB962C8B-B14F-4D97-AF65-F5344CB8AC3E}">
        <p14:creationId xmlns:p14="http://schemas.microsoft.com/office/powerpoint/2010/main" val="3034687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7200"/>
            <a:ext cx="9144000" cy="608120"/>
          </a:xfrm>
        </p:spPr>
        <p:txBody>
          <a:bodyPr>
            <a:noAutofit/>
          </a:bodyPr>
          <a:lstStyle/>
          <a:p>
            <a:pPr algn="ctr"/>
            <a:r>
              <a:rPr lang="en-US" sz="4400" b="1" dirty="0"/>
              <a:t>Arrival to games and events</a:t>
            </a:r>
          </a:p>
        </p:txBody>
      </p:sp>
      <p:sp>
        <p:nvSpPr>
          <p:cNvPr id="3" name="Content Placeholder 2"/>
          <p:cNvSpPr>
            <a:spLocks noGrp="1"/>
          </p:cNvSpPr>
          <p:nvPr>
            <p:ph idx="1"/>
          </p:nvPr>
        </p:nvSpPr>
        <p:spPr>
          <a:xfrm>
            <a:off x="796031" y="1195155"/>
            <a:ext cx="4965577" cy="5001458"/>
          </a:xfrm>
        </p:spPr>
        <p:txBody>
          <a:bodyPr>
            <a:normAutofit lnSpcReduction="10000"/>
          </a:bodyPr>
          <a:lstStyle/>
          <a:p>
            <a:pPr marL="45720" indent="0">
              <a:buNone/>
            </a:pPr>
            <a:r>
              <a:rPr lang="en-US" b="1" u="sng" dirty="0">
                <a:solidFill>
                  <a:schemeClr val="accent1">
                    <a:lumMod val="75000"/>
                  </a:schemeClr>
                </a:solidFill>
              </a:rPr>
              <a:t>Mandatory</a:t>
            </a:r>
          </a:p>
          <a:p>
            <a:r>
              <a:rPr lang="en-US" sz="1600" b="1" dirty="0">
                <a:solidFill>
                  <a:schemeClr val="tx2"/>
                </a:solidFill>
              </a:rPr>
              <a:t>All participants, spectators, and employees must adhere to six-foot physical distancing while at the facility/course.</a:t>
            </a:r>
          </a:p>
          <a:p>
            <a:r>
              <a:rPr lang="en-US" sz="1600" b="1" dirty="0">
                <a:solidFill>
                  <a:schemeClr val="tx2"/>
                </a:solidFill>
              </a:rPr>
              <a:t>Must conduct daily symptom assessments by coaches and players (self-evaluations).  Anyone experiencing symptoms must stay home. (High fever, coughing, runny nose, trouble breathing, etc.)</a:t>
            </a:r>
          </a:p>
          <a:p>
            <a:r>
              <a:rPr lang="en-US" sz="1600" b="1" dirty="0">
                <a:solidFill>
                  <a:schemeClr val="tx2"/>
                </a:solidFill>
              </a:rPr>
              <a:t>No team water coolers or shared drinking stations.</a:t>
            </a:r>
          </a:p>
          <a:p>
            <a:r>
              <a:rPr lang="en-US" sz="1600" b="1" dirty="0">
                <a:solidFill>
                  <a:schemeClr val="tx2"/>
                </a:solidFill>
              </a:rPr>
              <a:t>Compliant game balls must be designated to each team for use while that team is playing defense.</a:t>
            </a:r>
          </a:p>
          <a:p>
            <a:r>
              <a:rPr lang="en-US" sz="1600" b="1" dirty="0">
                <a:solidFill>
                  <a:schemeClr val="tx2"/>
                </a:solidFill>
              </a:rPr>
              <a:t>Prior to competitive tournaments, events owners must alert the local health department of the events.</a:t>
            </a:r>
          </a:p>
          <a:p>
            <a:r>
              <a:rPr lang="en-US" sz="1600" b="1" dirty="0">
                <a:solidFill>
                  <a:schemeClr val="tx2"/>
                </a:solidFill>
              </a:rPr>
              <a:t>These requirements must be shared prior to the event with all players, coaches, spectators, officials and employees prior to their arrival at the venue.</a:t>
            </a:r>
          </a:p>
          <a:p>
            <a:pPr marL="45720" indent="0">
              <a:buNone/>
            </a:pPr>
            <a:endParaRPr lang="en-US" dirty="0"/>
          </a:p>
          <a:p>
            <a:endParaRPr lang="en-US" dirty="0"/>
          </a:p>
        </p:txBody>
      </p:sp>
      <p:sp>
        <p:nvSpPr>
          <p:cNvPr id="4" name="TextBox 3">
            <a:extLst>
              <a:ext uri="{FF2B5EF4-FFF2-40B4-BE49-F238E27FC236}">
                <a16:creationId xmlns:a16="http://schemas.microsoft.com/office/drawing/2014/main" id="{B72E2494-6929-4CB3-9766-0346A1477770}"/>
              </a:ext>
            </a:extLst>
          </p:cNvPr>
          <p:cNvSpPr txBox="1"/>
          <p:nvPr/>
        </p:nvSpPr>
        <p:spPr>
          <a:xfrm>
            <a:off x="5761609" y="1367161"/>
            <a:ext cx="6003044" cy="3477875"/>
          </a:xfrm>
          <a:prstGeom prst="rect">
            <a:avLst/>
          </a:prstGeom>
          <a:noFill/>
        </p:spPr>
        <p:txBody>
          <a:bodyPr wrap="square" rtlCol="0">
            <a:spAutoFit/>
          </a:bodyPr>
          <a:lstStyle/>
          <a:p>
            <a:r>
              <a:rPr lang="en-US" sz="2000" b="1" u="sng" dirty="0">
                <a:solidFill>
                  <a:schemeClr val="accent1">
                    <a:lumMod val="75000"/>
                  </a:schemeClr>
                </a:solidFill>
              </a:rPr>
              <a:t>Recommended</a:t>
            </a:r>
          </a:p>
          <a:p>
            <a:endParaRPr lang="en-US" sz="2000" b="1" dirty="0">
              <a:solidFill>
                <a:schemeClr val="accent1">
                  <a:lumMod val="75000"/>
                </a:schemeClr>
              </a:solidFill>
            </a:endParaRPr>
          </a:p>
          <a:p>
            <a:pPr marL="285750" indent="-285750">
              <a:buFont typeface="Arial" panose="020B0604020202020204" pitchFamily="34" charset="0"/>
              <a:buChar char="•"/>
            </a:pPr>
            <a:r>
              <a:rPr lang="en-US" b="1" dirty="0">
                <a:solidFill>
                  <a:schemeClr val="tx2"/>
                </a:solidFill>
              </a:rPr>
              <a:t>Digital check-in when available and registration for all events and programs.</a:t>
            </a:r>
          </a:p>
          <a:p>
            <a:endParaRPr lang="en-US" b="1" dirty="0">
              <a:solidFill>
                <a:schemeClr val="tx2"/>
              </a:solidFill>
            </a:endParaRPr>
          </a:p>
          <a:p>
            <a:pPr marL="285750" indent="-285750">
              <a:buFont typeface="Arial" panose="020B0604020202020204" pitchFamily="34" charset="0"/>
              <a:buChar char="•"/>
            </a:pPr>
            <a:r>
              <a:rPr lang="en-US" b="1" dirty="0">
                <a:solidFill>
                  <a:schemeClr val="tx2"/>
                </a:solidFill>
              </a:rPr>
              <a:t>Lineups should be entered online or by spoken word and recorded by officials/umpires without exchanging any physical documents with coaches or players.</a:t>
            </a:r>
          </a:p>
          <a:p>
            <a:endParaRPr lang="en-US" b="1" dirty="0">
              <a:solidFill>
                <a:schemeClr val="tx2"/>
              </a:solidFill>
            </a:endParaRPr>
          </a:p>
          <a:p>
            <a:pPr marL="285750" indent="-285750">
              <a:buFont typeface="Arial" panose="020B0604020202020204" pitchFamily="34" charset="0"/>
              <a:buChar char="•"/>
            </a:pPr>
            <a:r>
              <a:rPr lang="en-US" b="1" dirty="0">
                <a:solidFill>
                  <a:schemeClr val="tx2"/>
                </a:solidFill>
              </a:rPr>
              <a:t>Athletes are strongly recommended to travel to the venue with a member of their immediate household.</a:t>
            </a:r>
          </a:p>
          <a:p>
            <a:pPr marL="285750" indent="-285750">
              <a:buFont typeface="Arial" panose="020B0604020202020204" pitchFamily="34" charset="0"/>
              <a:buChar char="•"/>
            </a:pPr>
            <a:endParaRPr lang="en-US" dirty="0"/>
          </a:p>
        </p:txBody>
      </p:sp>
      <p:pic>
        <p:nvPicPr>
          <p:cNvPr id="6" name="Picture 5" descr="A group of people around each other&#10;&#10;Description automatically generated">
            <a:extLst>
              <a:ext uri="{FF2B5EF4-FFF2-40B4-BE49-F238E27FC236}">
                <a16:creationId xmlns:a16="http://schemas.microsoft.com/office/drawing/2014/main" id="{B6B6E044-9583-44C1-9E21-43F6F9F96DD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464960" y="4620565"/>
            <a:ext cx="3932806" cy="1800520"/>
          </a:xfrm>
          <a:prstGeom prst="rect">
            <a:avLst/>
          </a:prstGeom>
        </p:spPr>
      </p:pic>
    </p:spTree>
    <p:extLst>
      <p:ext uri="{BB962C8B-B14F-4D97-AF65-F5344CB8AC3E}">
        <p14:creationId xmlns:p14="http://schemas.microsoft.com/office/powerpoint/2010/main" val="2836970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7569" y="484942"/>
            <a:ext cx="9144000" cy="812307"/>
          </a:xfrm>
        </p:spPr>
        <p:txBody>
          <a:bodyPr>
            <a:normAutofit fontScale="90000"/>
          </a:bodyPr>
          <a:lstStyle/>
          <a:p>
            <a:pPr algn="ctr"/>
            <a:r>
              <a:rPr lang="en-US" sz="5400" b="1" dirty="0"/>
              <a:t>AT PRACTICEs</a:t>
            </a:r>
          </a:p>
        </p:txBody>
      </p:sp>
      <p:sp>
        <p:nvSpPr>
          <p:cNvPr id="3" name="Content Placeholder 2">
            <a:extLst>
              <a:ext uri="{FF2B5EF4-FFF2-40B4-BE49-F238E27FC236}">
                <a16:creationId xmlns:a16="http://schemas.microsoft.com/office/drawing/2014/main" id="{B17A7660-1B7C-4731-AD6D-99D28B5D2814}"/>
              </a:ext>
            </a:extLst>
          </p:cNvPr>
          <p:cNvSpPr>
            <a:spLocks noGrp="1"/>
          </p:cNvSpPr>
          <p:nvPr>
            <p:ph idx="1"/>
          </p:nvPr>
        </p:nvSpPr>
        <p:spPr>
          <a:xfrm>
            <a:off x="1260630" y="1297249"/>
            <a:ext cx="4101484" cy="4979263"/>
          </a:xfrm>
        </p:spPr>
        <p:txBody>
          <a:bodyPr>
            <a:normAutofit/>
          </a:bodyPr>
          <a:lstStyle/>
          <a:p>
            <a:pPr marL="45720" indent="0">
              <a:buNone/>
            </a:pPr>
            <a:r>
              <a:rPr lang="en-US" u="sng" dirty="0">
                <a:solidFill>
                  <a:schemeClr val="accent1">
                    <a:lumMod val="75000"/>
                  </a:schemeClr>
                </a:solidFill>
              </a:rPr>
              <a:t>MANDATORY</a:t>
            </a:r>
          </a:p>
          <a:p>
            <a:r>
              <a:rPr lang="en-US" sz="1600" dirty="0">
                <a:solidFill>
                  <a:schemeClr val="tx2"/>
                </a:solidFill>
              </a:rPr>
              <a:t>Coaches and players must adhere to physical six-foot distancing except when the ball is in PLAY.</a:t>
            </a:r>
          </a:p>
          <a:p>
            <a:r>
              <a:rPr lang="en-US" sz="1600" dirty="0">
                <a:solidFill>
                  <a:schemeClr val="tx2"/>
                </a:solidFill>
              </a:rPr>
              <a:t>Coaches must always wear face coverings .</a:t>
            </a:r>
          </a:p>
          <a:p>
            <a:r>
              <a:rPr lang="en-US" sz="1600" dirty="0">
                <a:solidFill>
                  <a:schemeClr val="tx2"/>
                </a:solidFill>
              </a:rPr>
              <a:t>Athletes must always wear face coverings while not actively participating in the field of play.</a:t>
            </a:r>
          </a:p>
          <a:p>
            <a:r>
              <a:rPr lang="en-US" sz="1600" dirty="0">
                <a:solidFill>
                  <a:schemeClr val="tx2"/>
                </a:solidFill>
              </a:rPr>
              <a:t>Must conduct daily symptom assessments by coaches and players (self-evaluation). Temperature checks.</a:t>
            </a:r>
          </a:p>
          <a:p>
            <a:r>
              <a:rPr lang="en-US" sz="1600" dirty="0">
                <a:solidFill>
                  <a:schemeClr val="tx2"/>
                </a:solidFill>
              </a:rPr>
              <a:t>Anyone experiencing symptoms must stay home and cannot practice.</a:t>
            </a:r>
          </a:p>
          <a:p>
            <a:r>
              <a:rPr lang="en-US" sz="1600" dirty="0">
                <a:solidFill>
                  <a:schemeClr val="tx2"/>
                </a:solidFill>
              </a:rPr>
              <a:t>No team water coolers or shared drinking stations/bottles etc.…</a:t>
            </a:r>
          </a:p>
          <a:p>
            <a:pPr marL="45720" indent="0">
              <a:buNone/>
            </a:pPr>
            <a:endParaRPr lang="en-US" sz="1600" dirty="0">
              <a:solidFill>
                <a:schemeClr val="accent1">
                  <a:lumMod val="75000"/>
                </a:schemeClr>
              </a:solidFill>
            </a:endParaRPr>
          </a:p>
        </p:txBody>
      </p:sp>
      <p:sp>
        <p:nvSpPr>
          <p:cNvPr id="4" name="TextBox 3">
            <a:extLst>
              <a:ext uri="{FF2B5EF4-FFF2-40B4-BE49-F238E27FC236}">
                <a16:creationId xmlns:a16="http://schemas.microsoft.com/office/drawing/2014/main" id="{BF5DB79A-3848-4FD2-A277-1119AC73EF84}"/>
              </a:ext>
            </a:extLst>
          </p:cNvPr>
          <p:cNvSpPr txBox="1"/>
          <p:nvPr/>
        </p:nvSpPr>
        <p:spPr>
          <a:xfrm>
            <a:off x="5909569" y="1471910"/>
            <a:ext cx="5663953" cy="5386090"/>
          </a:xfrm>
          <a:prstGeom prst="rect">
            <a:avLst/>
          </a:prstGeom>
          <a:noFill/>
        </p:spPr>
        <p:txBody>
          <a:bodyPr wrap="square" rtlCol="0">
            <a:spAutoFit/>
          </a:bodyPr>
          <a:lstStyle/>
          <a:p>
            <a:r>
              <a:rPr lang="en-US" sz="2000" u="sng" dirty="0">
                <a:solidFill>
                  <a:schemeClr val="accent1">
                    <a:lumMod val="75000"/>
                  </a:schemeClr>
                </a:solidFill>
              </a:rPr>
              <a:t>RECOMMENDED</a:t>
            </a:r>
          </a:p>
          <a:p>
            <a:pPr marL="285750" indent="-285750">
              <a:buFont typeface="Arial" panose="020B0604020202020204" pitchFamily="34" charset="0"/>
              <a:buChar char="•"/>
            </a:pPr>
            <a:r>
              <a:rPr lang="en-US" dirty="0">
                <a:solidFill>
                  <a:schemeClr val="tx2"/>
                </a:solidFill>
              </a:rPr>
              <a:t>Face coverings are strongly recommended for any spectators.</a:t>
            </a:r>
          </a:p>
          <a:p>
            <a:pPr marL="285750" indent="-285750">
              <a:buFont typeface="Arial" panose="020B0604020202020204" pitchFamily="34" charset="0"/>
              <a:buChar char="•"/>
            </a:pPr>
            <a:r>
              <a:rPr lang="en-US" dirty="0">
                <a:solidFill>
                  <a:schemeClr val="tx2"/>
                </a:solidFill>
              </a:rPr>
              <a:t>For each practice session, it is recommended that coaches divide players into groups and establish rotating shifts when possible.</a:t>
            </a:r>
          </a:p>
          <a:p>
            <a:pPr marL="285750" indent="-285750">
              <a:buFont typeface="Arial" panose="020B0604020202020204" pitchFamily="34" charset="0"/>
              <a:buChar char="•"/>
            </a:pPr>
            <a:r>
              <a:rPr lang="en-US" dirty="0">
                <a:solidFill>
                  <a:schemeClr val="tx2"/>
                </a:solidFill>
              </a:rPr>
              <a:t>Athletes should bring individual waste containers.</a:t>
            </a:r>
          </a:p>
          <a:p>
            <a:pPr marL="285750" indent="-285750">
              <a:buFont typeface="Arial" panose="020B0604020202020204" pitchFamily="34" charset="0"/>
              <a:buChar char="•"/>
            </a:pPr>
            <a:r>
              <a:rPr lang="en-US" dirty="0">
                <a:solidFill>
                  <a:schemeClr val="tx2"/>
                </a:solidFill>
              </a:rPr>
              <a:t>Virtual meeting should be considered when possible.</a:t>
            </a:r>
          </a:p>
          <a:p>
            <a:pPr marL="285750" indent="-285750">
              <a:buFont typeface="Arial" panose="020B0604020202020204" pitchFamily="34" charset="0"/>
              <a:buChar char="•"/>
            </a:pPr>
            <a:r>
              <a:rPr lang="en-US" dirty="0">
                <a:solidFill>
                  <a:schemeClr val="tx2"/>
                </a:solidFill>
              </a:rPr>
              <a:t>Athletes are strongly recommended to travel to the venue with a member of their immediate household, if possible.</a:t>
            </a:r>
          </a:p>
          <a:p>
            <a:pPr marL="285750" indent="-285750">
              <a:buFont typeface="Arial" panose="020B0604020202020204" pitchFamily="34" charset="0"/>
              <a:buChar char="•"/>
            </a:pPr>
            <a:r>
              <a:rPr lang="en-US" dirty="0">
                <a:solidFill>
                  <a:schemeClr val="tx2"/>
                </a:solidFill>
              </a:rPr>
              <a:t>Face coverings are strongly recommended for individuals traveling to and from the venue.</a:t>
            </a:r>
          </a:p>
          <a:p>
            <a:pPr marL="285750" indent="-285750">
              <a:buFont typeface="Arial" panose="020B0604020202020204" pitchFamily="34" charset="0"/>
              <a:buChar char="•"/>
            </a:pPr>
            <a:r>
              <a:rPr lang="en-US" dirty="0">
                <a:solidFill>
                  <a:schemeClr val="tx2"/>
                </a:solidFill>
              </a:rPr>
              <a:t>Whenever possible, equipment and personal items should have proper separation and should not be shared.  If equipment must be shared, proper sanitation should be administered between users. </a:t>
            </a:r>
          </a:p>
          <a:p>
            <a:pPr marL="285750" indent="-285750">
              <a:buFont typeface="Arial" panose="020B0604020202020204" pitchFamily="34" charset="0"/>
              <a:buChar char="•"/>
            </a:pPr>
            <a:endParaRPr lang="en-US" dirty="0">
              <a:solidFill>
                <a:schemeClr val="accent1">
                  <a:lumMod val="75000"/>
                </a:schemeClr>
              </a:solidFill>
            </a:endParaRPr>
          </a:p>
          <a:p>
            <a:endParaRPr lang="en-US" dirty="0">
              <a:solidFill>
                <a:schemeClr val="accent1">
                  <a:lumMod val="75000"/>
                </a:schemeClr>
              </a:solidFill>
            </a:endParaRPr>
          </a:p>
        </p:txBody>
      </p:sp>
      <p:pic>
        <p:nvPicPr>
          <p:cNvPr id="6" name="Picture 5" descr="A picture containing table, game, sitting, small&#10;&#10;Description automatically generated">
            <a:extLst>
              <a:ext uri="{FF2B5EF4-FFF2-40B4-BE49-F238E27FC236}">
                <a16:creationId xmlns:a16="http://schemas.microsoft.com/office/drawing/2014/main" id="{B3CC59D9-661C-4567-BAAA-2D5FFE8DEF1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549195" y="357074"/>
            <a:ext cx="2762969" cy="940175"/>
          </a:xfrm>
          <a:prstGeom prst="rect">
            <a:avLst/>
          </a:prstGeom>
        </p:spPr>
      </p:pic>
      <p:pic>
        <p:nvPicPr>
          <p:cNvPr id="9" name="Picture 8" descr="A close up of a sign&#10;&#10;Description automatically generated">
            <a:extLst>
              <a:ext uri="{FF2B5EF4-FFF2-40B4-BE49-F238E27FC236}">
                <a16:creationId xmlns:a16="http://schemas.microsoft.com/office/drawing/2014/main" id="{4A8FB124-91E9-41F4-9AB4-EF8A77CDE154}"/>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274397" y="179109"/>
            <a:ext cx="2036975" cy="1292801"/>
          </a:xfrm>
          <a:prstGeom prst="rect">
            <a:avLst/>
          </a:prstGeom>
        </p:spPr>
      </p:pic>
    </p:spTree>
    <p:extLst>
      <p:ext uri="{BB962C8B-B14F-4D97-AF65-F5344CB8AC3E}">
        <p14:creationId xmlns:p14="http://schemas.microsoft.com/office/powerpoint/2010/main" val="1514594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7200"/>
            <a:ext cx="9144000" cy="696897"/>
          </a:xfrm>
        </p:spPr>
        <p:txBody>
          <a:bodyPr>
            <a:normAutofit/>
          </a:bodyPr>
          <a:lstStyle/>
          <a:p>
            <a:pPr algn="ctr"/>
            <a:r>
              <a:rPr lang="en-US" sz="4000" b="1" dirty="0"/>
              <a:t>ATHLETES AND PARTICIPANTS</a:t>
            </a:r>
          </a:p>
        </p:txBody>
      </p:sp>
      <p:sp>
        <p:nvSpPr>
          <p:cNvPr id="3" name="Content Placeholder 2"/>
          <p:cNvSpPr>
            <a:spLocks noGrp="1"/>
          </p:cNvSpPr>
          <p:nvPr>
            <p:ph sz="half" idx="1"/>
          </p:nvPr>
        </p:nvSpPr>
        <p:spPr>
          <a:xfrm>
            <a:off x="944177" y="1714500"/>
            <a:ext cx="5334075" cy="4686300"/>
          </a:xfrm>
        </p:spPr>
        <p:txBody>
          <a:bodyPr>
            <a:normAutofit fontScale="55000" lnSpcReduction="20000"/>
          </a:bodyPr>
          <a:lstStyle/>
          <a:p>
            <a:pPr marL="45720" indent="0">
              <a:buNone/>
            </a:pPr>
            <a:r>
              <a:rPr lang="en-US" sz="3600" b="1" u="sng" dirty="0">
                <a:solidFill>
                  <a:schemeClr val="accent1">
                    <a:lumMod val="75000"/>
                  </a:schemeClr>
                </a:solidFill>
              </a:rPr>
              <a:t>MANDATORY</a:t>
            </a:r>
          </a:p>
          <a:p>
            <a:r>
              <a:rPr lang="en-US" sz="2900" b="1" dirty="0">
                <a:solidFill>
                  <a:schemeClr val="tx2"/>
                </a:solidFill>
              </a:rPr>
              <a:t>All participants, spectators, and employees must adhere to six-foot physical distancing while at the facility/course.</a:t>
            </a:r>
          </a:p>
          <a:p>
            <a:r>
              <a:rPr lang="en-US" sz="2900" b="1" dirty="0">
                <a:solidFill>
                  <a:schemeClr val="tx2"/>
                </a:solidFill>
              </a:rPr>
              <a:t>Must conduct daily symptom assessments (Check lists) by coaches and players. Also daily self-evaluations.  Anyone experiencing symptoms must stay home. (High fever, coughing, runny nose, trouble breathing, etc.)</a:t>
            </a:r>
          </a:p>
          <a:p>
            <a:r>
              <a:rPr lang="en-US" sz="2900" b="1" dirty="0">
                <a:solidFill>
                  <a:schemeClr val="tx2"/>
                </a:solidFill>
              </a:rPr>
              <a:t>No team water coolers or shared drinking stations.</a:t>
            </a:r>
          </a:p>
          <a:p>
            <a:r>
              <a:rPr lang="en-US" sz="2900" b="1" dirty="0">
                <a:solidFill>
                  <a:schemeClr val="tx2"/>
                </a:solidFill>
              </a:rPr>
              <a:t>Compliant game balls must be designated to each team for use while that team is playing defense.</a:t>
            </a:r>
          </a:p>
          <a:p>
            <a:r>
              <a:rPr lang="en-US" sz="2900" b="1" dirty="0">
                <a:solidFill>
                  <a:schemeClr val="tx2"/>
                </a:solidFill>
              </a:rPr>
              <a:t>Prior to competitive tournaments, events owners must alert the local health department of the events.</a:t>
            </a:r>
          </a:p>
          <a:p>
            <a:r>
              <a:rPr lang="en-US" sz="2900" b="1" dirty="0">
                <a:solidFill>
                  <a:schemeClr val="tx2"/>
                </a:solidFill>
              </a:rPr>
              <a:t>These requirements must be shared prior to the event with all players, coaches, spectators, officials and employees prior to their arrival at the venue.</a:t>
            </a:r>
          </a:p>
          <a:p>
            <a:r>
              <a:rPr lang="en-US" sz="2900" b="1" dirty="0">
                <a:solidFill>
                  <a:schemeClr val="tx2"/>
                </a:solidFill>
              </a:rPr>
              <a:t>Please refrain from high fives, hand shaking, hugging, our touching any teammate, coach, player, parents, etc.  </a:t>
            </a:r>
          </a:p>
          <a:p>
            <a:pPr marL="45720" indent="0">
              <a:buNone/>
            </a:pPr>
            <a:endParaRPr lang="en-US" dirty="0"/>
          </a:p>
        </p:txBody>
      </p:sp>
      <p:sp>
        <p:nvSpPr>
          <p:cNvPr id="6" name="Content Placeholder 5">
            <a:extLst>
              <a:ext uri="{FF2B5EF4-FFF2-40B4-BE49-F238E27FC236}">
                <a16:creationId xmlns:a16="http://schemas.microsoft.com/office/drawing/2014/main" id="{67EF1C0B-C1F5-41C3-A6CC-65873DA718BB}"/>
              </a:ext>
            </a:extLst>
          </p:cNvPr>
          <p:cNvSpPr>
            <a:spLocks noGrp="1"/>
          </p:cNvSpPr>
          <p:nvPr>
            <p:ph sz="half" idx="2"/>
          </p:nvPr>
        </p:nvSpPr>
        <p:spPr>
          <a:xfrm>
            <a:off x="6172200" y="1826110"/>
            <a:ext cx="4960856" cy="4462272"/>
          </a:xfrm>
        </p:spPr>
        <p:txBody>
          <a:bodyPr>
            <a:normAutofit fontScale="55000" lnSpcReduction="20000"/>
          </a:bodyPr>
          <a:lstStyle/>
          <a:p>
            <a:pPr marL="45720" indent="0">
              <a:buNone/>
            </a:pPr>
            <a:r>
              <a:rPr lang="en-US" sz="3600" b="1" u="sng" dirty="0">
                <a:solidFill>
                  <a:schemeClr val="accent1">
                    <a:lumMod val="75000"/>
                  </a:schemeClr>
                </a:solidFill>
              </a:rPr>
              <a:t>Recommended</a:t>
            </a:r>
          </a:p>
          <a:p>
            <a:pPr marL="285750" indent="-285750">
              <a:buFont typeface="Arial" panose="020B0604020202020204" pitchFamily="34" charset="0"/>
              <a:buChar char="•"/>
            </a:pPr>
            <a:r>
              <a:rPr lang="en-US" sz="2900" b="1" dirty="0">
                <a:solidFill>
                  <a:schemeClr val="tx2"/>
                </a:solidFill>
              </a:rPr>
              <a:t>Digital check-in when available and registration for all events and programs.</a:t>
            </a:r>
          </a:p>
          <a:p>
            <a:r>
              <a:rPr lang="en-US" sz="2900" b="1" dirty="0">
                <a:solidFill>
                  <a:schemeClr val="tx2"/>
                </a:solidFill>
              </a:rPr>
              <a:t>Line ups should be entered online or by spoken word and recorded by officials/umpires without exchanging any physical documents with coaches or players.</a:t>
            </a:r>
          </a:p>
          <a:p>
            <a:pPr marL="285750" indent="-285750">
              <a:buFont typeface="Arial" panose="020B0604020202020204" pitchFamily="34" charset="0"/>
              <a:buChar char="•"/>
            </a:pPr>
            <a:r>
              <a:rPr lang="en-US" sz="2900" b="1" dirty="0">
                <a:solidFill>
                  <a:schemeClr val="tx2"/>
                </a:solidFill>
              </a:rPr>
              <a:t>Athletes are strongly recommended to travel to the venue with a member of their immediate household.</a:t>
            </a:r>
          </a:p>
          <a:p>
            <a:pPr marL="285750" indent="-285750">
              <a:buFont typeface="Arial" panose="020B0604020202020204" pitchFamily="34" charset="0"/>
              <a:buChar char="•"/>
            </a:pPr>
            <a:r>
              <a:rPr lang="en-US" sz="2900" b="1" dirty="0">
                <a:solidFill>
                  <a:schemeClr val="tx2"/>
                </a:solidFill>
              </a:rPr>
              <a:t>Continued washing hands or using hand sanitizer.  </a:t>
            </a:r>
          </a:p>
          <a:p>
            <a:endParaRPr lang="en-US" dirty="0"/>
          </a:p>
        </p:txBody>
      </p:sp>
      <p:pic>
        <p:nvPicPr>
          <p:cNvPr id="8" name="Picture 7" descr="A picture containing room&#10;&#10;Description automatically generated">
            <a:extLst>
              <a:ext uri="{FF2B5EF4-FFF2-40B4-BE49-F238E27FC236}">
                <a16:creationId xmlns:a16="http://schemas.microsoft.com/office/drawing/2014/main" id="{6E8C9989-CA4B-46F7-A4C5-C16211082C3B}"/>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41479" y="4891596"/>
            <a:ext cx="2946646" cy="1285176"/>
          </a:xfrm>
          <a:prstGeom prst="rect">
            <a:avLst/>
          </a:prstGeom>
        </p:spPr>
      </p:pic>
      <p:pic>
        <p:nvPicPr>
          <p:cNvPr id="10" name="Picture 9" descr="A picture containing baseball, person, player, outdoor&#10;&#10;Description automatically generated">
            <a:extLst>
              <a:ext uri="{FF2B5EF4-FFF2-40B4-BE49-F238E27FC236}">
                <a16:creationId xmlns:a16="http://schemas.microsoft.com/office/drawing/2014/main" id="{2F1856AC-BB6D-4093-AC35-E8323E9CDAF6}"/>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44177" y="264830"/>
            <a:ext cx="1817876" cy="1345976"/>
          </a:xfrm>
          <a:prstGeom prst="rect">
            <a:avLst/>
          </a:prstGeom>
        </p:spPr>
      </p:pic>
    </p:spTree>
    <p:extLst>
      <p:ext uri="{BB962C8B-B14F-4D97-AF65-F5344CB8AC3E}">
        <p14:creationId xmlns:p14="http://schemas.microsoft.com/office/powerpoint/2010/main" val="4260464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7200"/>
            <a:ext cx="9144000" cy="677086"/>
          </a:xfrm>
        </p:spPr>
        <p:txBody>
          <a:bodyPr/>
          <a:lstStyle/>
          <a:p>
            <a:pPr algn="ctr"/>
            <a:r>
              <a:rPr lang="en-US" b="1" dirty="0"/>
              <a:t>SPECTATORS (PARENTS ETC.)</a:t>
            </a:r>
          </a:p>
        </p:txBody>
      </p:sp>
      <p:sp>
        <p:nvSpPr>
          <p:cNvPr id="3" name="Content Placeholder 2"/>
          <p:cNvSpPr>
            <a:spLocks noGrp="1"/>
          </p:cNvSpPr>
          <p:nvPr>
            <p:ph sz="half" idx="1"/>
          </p:nvPr>
        </p:nvSpPr>
        <p:spPr>
          <a:xfrm>
            <a:off x="1151138" y="1197863"/>
            <a:ext cx="4495800" cy="4979099"/>
          </a:xfrm>
        </p:spPr>
        <p:txBody>
          <a:bodyPr/>
          <a:lstStyle/>
          <a:p>
            <a:pPr marL="45720" indent="0">
              <a:buNone/>
            </a:pPr>
            <a:r>
              <a:rPr lang="en-US" u="sng" dirty="0">
                <a:solidFill>
                  <a:schemeClr val="accent1">
                    <a:lumMod val="75000"/>
                  </a:schemeClr>
                </a:solidFill>
              </a:rPr>
              <a:t>Mandatory</a:t>
            </a:r>
          </a:p>
          <a:p>
            <a:r>
              <a:rPr lang="en-US" sz="1600" dirty="0">
                <a:solidFill>
                  <a:schemeClr val="tx2"/>
                </a:solidFill>
              </a:rPr>
              <a:t>Must adhere to six-foot social distancing practices.  This includes in and around bleachers for anyone not in the same family.</a:t>
            </a:r>
          </a:p>
          <a:p>
            <a:r>
              <a:rPr lang="en-US" sz="1600" dirty="0">
                <a:solidFill>
                  <a:schemeClr val="tx2"/>
                </a:solidFill>
              </a:rPr>
              <a:t>Must conduct daily symptom assessments (self-evaluations). Anyone experiencing symptoms must stay home.</a:t>
            </a:r>
          </a:p>
          <a:p>
            <a:r>
              <a:rPr lang="en-US" sz="1600" dirty="0">
                <a:solidFill>
                  <a:schemeClr val="tx2"/>
                </a:solidFill>
              </a:rPr>
              <a:t>Must keep six-feet or more distance from the backstop or playing areas.</a:t>
            </a:r>
          </a:p>
          <a:p>
            <a:pPr marL="45720" indent="0">
              <a:buNone/>
            </a:pPr>
            <a:r>
              <a:rPr lang="en-US" b="1" u="sng" dirty="0">
                <a:solidFill>
                  <a:schemeClr val="accent1">
                    <a:lumMod val="75000"/>
                  </a:schemeClr>
                </a:solidFill>
              </a:rPr>
              <a:t>RECOMMENDED</a:t>
            </a:r>
          </a:p>
          <a:p>
            <a:r>
              <a:rPr lang="en-US" sz="1600" dirty="0">
                <a:solidFill>
                  <a:schemeClr val="tx2"/>
                </a:solidFill>
              </a:rPr>
              <a:t>Strongly always recommended to ware face coverings .</a:t>
            </a:r>
          </a:p>
          <a:p>
            <a:r>
              <a:rPr lang="en-US" sz="1600" dirty="0">
                <a:solidFill>
                  <a:schemeClr val="tx2"/>
                </a:solidFill>
              </a:rPr>
              <a:t>Hand washing or hand sanitizing, in the absence of soap and water, is strongly recommended during the games.</a:t>
            </a:r>
          </a:p>
        </p:txBody>
      </p:sp>
      <p:graphicFrame>
        <p:nvGraphicFramePr>
          <p:cNvPr id="6" name="Content Placeholder 5" descr="Gear diagram with a sequence of 3 steps to show interlocking ideas"/>
          <p:cNvGraphicFramePr>
            <a:graphicFrameLocks noGrp="1"/>
          </p:cNvGraphicFramePr>
          <p:nvPr>
            <p:ph sz="half" idx="2"/>
            <p:extLst>
              <p:ext uri="{D42A27DB-BD31-4B8C-83A1-F6EECF244321}">
                <p14:modId xmlns:p14="http://schemas.microsoft.com/office/powerpoint/2010/main" val="2029087367"/>
              </p:ext>
            </p:extLst>
          </p:nvPr>
        </p:nvGraphicFramePr>
        <p:xfrm>
          <a:off x="6172200" y="1714500"/>
          <a:ext cx="4495800" cy="4462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picture containing drawing&#10;&#10;Description automatically generated">
            <a:extLst>
              <a:ext uri="{FF2B5EF4-FFF2-40B4-BE49-F238E27FC236}">
                <a16:creationId xmlns:a16="http://schemas.microsoft.com/office/drawing/2014/main" id="{CC25EC3E-8D31-4507-AFD7-BF8ABFE01AB5}"/>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rot="19214231">
            <a:off x="4770921" y="2433220"/>
            <a:ext cx="7620000" cy="2133600"/>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10043A36-7D66-4C6A-A19A-1D25190237A1}"/>
              </a:ext>
            </a:extLst>
          </p:cNvPr>
          <p:cNvPicPr>
            <a:picLocks noChangeAspect="1"/>
          </p:cNvPicPr>
          <p:nvPr/>
        </p:nvPicPr>
        <p:blipFill>
          <a:blip r:embed="rId9" cstate="print">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1649653" y="368305"/>
            <a:ext cx="1989093" cy="829558"/>
          </a:xfrm>
          <a:prstGeom prst="rect">
            <a:avLst/>
          </a:prstGeom>
        </p:spPr>
      </p:pic>
    </p:spTree>
    <p:extLst>
      <p:ext uri="{BB962C8B-B14F-4D97-AF65-F5344CB8AC3E}">
        <p14:creationId xmlns:p14="http://schemas.microsoft.com/office/powerpoint/2010/main" val="1382416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38200" y="1310326"/>
            <a:ext cx="4914509" cy="5017524"/>
          </a:xfrm>
        </p:spPr>
        <p:txBody>
          <a:bodyPr>
            <a:normAutofit fontScale="92500" lnSpcReduction="10000"/>
          </a:bodyPr>
          <a:lstStyle/>
          <a:p>
            <a:pPr algn="l"/>
            <a:r>
              <a:rPr lang="en-US" b="1" u="sng" dirty="0"/>
              <a:t>MANDATORY</a:t>
            </a:r>
          </a:p>
          <a:p>
            <a:pPr marL="285750" indent="-285750" algn="l">
              <a:buFont typeface="Arial" panose="020B0604020202020204" pitchFamily="34" charset="0"/>
              <a:buChar char="•"/>
            </a:pPr>
            <a:r>
              <a:rPr lang="en-US" sz="1600" dirty="0"/>
              <a:t>Must adhere to six-foot social distancing practices.</a:t>
            </a:r>
          </a:p>
          <a:p>
            <a:pPr marL="285750" indent="-285750" algn="l">
              <a:buFont typeface="Arial" panose="020B0604020202020204" pitchFamily="34" charset="0"/>
              <a:buChar char="•"/>
            </a:pPr>
            <a:r>
              <a:rPr lang="en-US" sz="1600" dirty="0"/>
              <a:t>Must always war face coverings .</a:t>
            </a:r>
          </a:p>
          <a:p>
            <a:pPr marL="285750" indent="-285750" algn="l">
              <a:buFont typeface="Arial" panose="020B0604020202020204" pitchFamily="34" charset="0"/>
              <a:buChar char="•"/>
            </a:pPr>
            <a:r>
              <a:rPr lang="en-US" sz="1600" dirty="0"/>
              <a:t>Must conduct daily symptom assessments by coaches and players (self evaluation) anyone experiencing symptoms must stay home.</a:t>
            </a:r>
          </a:p>
          <a:p>
            <a:pPr marL="285750" indent="-285750" algn="l">
              <a:buFont typeface="Arial" panose="020B0604020202020204" pitchFamily="34" charset="0"/>
              <a:buChar char="•"/>
            </a:pPr>
            <a:r>
              <a:rPr lang="en-US" sz="1600" dirty="0"/>
              <a:t>No spitting or eating seeds, gum, or other similar products while coaching.</a:t>
            </a:r>
          </a:p>
          <a:p>
            <a:pPr marL="285750" indent="-285750" algn="l">
              <a:buFont typeface="Arial" panose="020B0604020202020204" pitchFamily="34" charset="0"/>
              <a:buChar char="•"/>
            </a:pPr>
            <a:r>
              <a:rPr lang="en-US" sz="1600" dirty="0"/>
              <a:t>No touch rule- coaches should refrain from high fives, handshakes lines, and other physical contact with teammates, apposing players coaches, umpires and fans. A “tip the cap” can be used following the game in Liew of the handshake line.</a:t>
            </a:r>
          </a:p>
          <a:p>
            <a:pPr marL="285750" indent="-285750" algn="l">
              <a:buFont typeface="Arial" panose="020B0604020202020204" pitchFamily="34" charset="0"/>
              <a:buChar char="•"/>
            </a:pPr>
            <a:r>
              <a:rPr lang="en-US" sz="1600" dirty="0"/>
              <a:t>Must ensure that players are following covid-19 related prevention measures included herein.</a:t>
            </a:r>
          </a:p>
          <a:p>
            <a:pPr algn="l"/>
            <a:endParaRPr lang="en-US" sz="1600" b="1" u="sng" dirty="0"/>
          </a:p>
          <a:p>
            <a:pPr marL="285750" indent="-285750" algn="l">
              <a:buFont typeface="Arial" panose="020B0604020202020204" pitchFamily="34" charset="0"/>
              <a:buChar char="•"/>
            </a:pPr>
            <a:endParaRPr lang="en-US" sz="1600" dirty="0"/>
          </a:p>
        </p:txBody>
      </p:sp>
      <p:sp>
        <p:nvSpPr>
          <p:cNvPr id="2" name="TextBox 1">
            <a:extLst>
              <a:ext uri="{FF2B5EF4-FFF2-40B4-BE49-F238E27FC236}">
                <a16:creationId xmlns:a16="http://schemas.microsoft.com/office/drawing/2014/main" id="{7EC11CE4-7CDC-44F9-8C55-FE821F892963}"/>
              </a:ext>
            </a:extLst>
          </p:cNvPr>
          <p:cNvSpPr txBox="1"/>
          <p:nvPr/>
        </p:nvSpPr>
        <p:spPr>
          <a:xfrm>
            <a:off x="6271969" y="2208904"/>
            <a:ext cx="4914509" cy="3939540"/>
          </a:xfrm>
          <a:prstGeom prst="rect">
            <a:avLst/>
          </a:prstGeom>
          <a:noFill/>
        </p:spPr>
        <p:txBody>
          <a:bodyPr wrap="square" rtlCol="0">
            <a:spAutoFit/>
          </a:bodyPr>
          <a:lstStyle/>
          <a:p>
            <a:r>
              <a:rPr lang="en-US" sz="2000" b="1" u="sng" dirty="0">
                <a:solidFill>
                  <a:schemeClr val="bg1"/>
                </a:solidFill>
              </a:rPr>
              <a:t>Recommended</a:t>
            </a:r>
          </a:p>
          <a:p>
            <a:endParaRPr lang="en-US" sz="2000" b="1" u="sng" dirty="0">
              <a:solidFill>
                <a:schemeClr val="bg1"/>
              </a:solidFill>
            </a:endParaRPr>
          </a:p>
          <a:p>
            <a:pPr marL="285750" indent="-285750">
              <a:buFont typeface="Arial" panose="020B0604020202020204" pitchFamily="34" charset="0"/>
              <a:buChar char="•"/>
            </a:pPr>
            <a:r>
              <a:rPr lang="en-US" sz="1600" dirty="0">
                <a:solidFill>
                  <a:schemeClr val="bg1"/>
                </a:solidFill>
              </a:rPr>
              <a:t>COACHES SHOULD ENSURE THE PLAYERS ARE ADHERING TO SOCIAL DISTANCING IN DUGOUTS AND OTHER SEATING AREAS AS WELL AS WEARING FACE COVERINGS WHILE NOT ACTIVELY PARTICIPATING ON THE FIELD OF PLAY.</a:t>
            </a:r>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1600" dirty="0">
                <a:solidFill>
                  <a:schemeClr val="bg1"/>
                </a:solidFill>
              </a:rPr>
              <a:t>WHENEVER POSSIBLE, EQUIPMENT AND PERSONAL ITEMS SHOULD HAVE PROPER SEPARATION AND SHOULD NOT BE SHARED.  IF EQUIPMENT MUST BE SHARED COACHES MUST MAKE SURE PROPER SANITATION SHOULD BE ADMINISTERED BETWEEN USERS.</a:t>
            </a:r>
          </a:p>
          <a:p>
            <a:pPr marL="285750" indent="-285750">
              <a:buFont typeface="Arial" panose="020B0604020202020204" pitchFamily="34" charset="0"/>
              <a:buChar char="•"/>
            </a:pPr>
            <a:endParaRPr lang="en-US" dirty="0">
              <a:solidFill>
                <a:schemeClr val="bg1"/>
              </a:solidFill>
            </a:endParaRPr>
          </a:p>
        </p:txBody>
      </p:sp>
      <p:pic>
        <p:nvPicPr>
          <p:cNvPr id="6" name="Picture 5" descr="A close up of a logo&#10;&#10;Description automatically generated">
            <a:extLst>
              <a:ext uri="{FF2B5EF4-FFF2-40B4-BE49-F238E27FC236}">
                <a16:creationId xmlns:a16="http://schemas.microsoft.com/office/drawing/2014/main" id="{E27DE14E-2427-4AE9-8FED-6F34DFA37121}"/>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047702" y="301173"/>
            <a:ext cx="2295777" cy="1907731"/>
          </a:xfrm>
          <a:prstGeom prst="rect">
            <a:avLst/>
          </a:prstGeom>
        </p:spPr>
      </p:pic>
      <p:sp>
        <p:nvSpPr>
          <p:cNvPr id="7" name="TextBox 6">
            <a:extLst>
              <a:ext uri="{FF2B5EF4-FFF2-40B4-BE49-F238E27FC236}">
                <a16:creationId xmlns:a16="http://schemas.microsoft.com/office/drawing/2014/main" id="{DD039112-F6A6-489B-BA76-B231B2D15606}"/>
              </a:ext>
            </a:extLst>
          </p:cNvPr>
          <p:cNvSpPr txBox="1"/>
          <p:nvPr/>
        </p:nvSpPr>
        <p:spPr>
          <a:xfrm>
            <a:off x="1862666" y="6858000"/>
            <a:ext cx="8466667" cy="230832"/>
          </a:xfrm>
          <a:prstGeom prst="rect">
            <a:avLst/>
          </a:prstGeom>
          <a:noFill/>
        </p:spPr>
        <p:txBody>
          <a:bodyPr wrap="square" rtlCol="0">
            <a:spAutoFit/>
          </a:bodyPr>
          <a:lstStyle/>
          <a:p>
            <a:r>
              <a:rPr lang="en-US" sz="900">
                <a:hlinkClick r:id="rId3" tooltip="https://it.wikipedia.org/wiki/Victoria_Coach_Station"/>
              </a:rPr>
              <a:t>This Photo</a:t>
            </a:r>
            <a:r>
              <a:rPr lang="en-US" sz="900"/>
              <a:t> by Unknown Author is licensed under </a:t>
            </a:r>
            <a:r>
              <a:rPr lang="en-US" sz="900">
                <a:hlinkClick r:id="rId4" tooltip="https://creativecommons.org/licenses/by-sa/3.0/"/>
              </a:rPr>
              <a:t>CC BY-SA</a:t>
            </a:r>
            <a:endParaRPr lang="en-US" sz="900"/>
          </a:p>
        </p:txBody>
      </p:sp>
    </p:spTree>
    <p:extLst>
      <p:ext uri="{BB962C8B-B14F-4D97-AF65-F5344CB8AC3E}">
        <p14:creationId xmlns:p14="http://schemas.microsoft.com/office/powerpoint/2010/main" val="3396391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85800"/>
            <a:ext cx="10515600" cy="914400"/>
          </a:xfrm>
        </p:spPr>
        <p:txBody>
          <a:bodyPr/>
          <a:lstStyle/>
          <a:p>
            <a:r>
              <a:rPr lang="en-US" b="1" dirty="0"/>
              <a:t>UMPIRES/OFFICIALS</a:t>
            </a:r>
          </a:p>
        </p:txBody>
      </p:sp>
      <p:sp>
        <p:nvSpPr>
          <p:cNvPr id="7" name="Text Placeholder 6"/>
          <p:cNvSpPr>
            <a:spLocks noGrp="1"/>
          </p:cNvSpPr>
          <p:nvPr>
            <p:ph type="body" sz="quarter" idx="10"/>
          </p:nvPr>
        </p:nvSpPr>
        <p:spPr>
          <a:xfrm>
            <a:off x="910440" y="2194088"/>
            <a:ext cx="10515600" cy="3895627"/>
          </a:xfrm>
        </p:spPr>
        <p:txBody>
          <a:bodyPr/>
          <a:lstStyle/>
          <a:p>
            <a:pPr algn="l"/>
            <a:r>
              <a:rPr lang="en-US" b="1" u="sng" dirty="0"/>
              <a:t>MANDATORY</a:t>
            </a:r>
          </a:p>
          <a:p>
            <a:pPr marL="342900" indent="-342900" algn="l">
              <a:buFont typeface="Arial" panose="020B0604020202020204" pitchFamily="34" charset="0"/>
              <a:buChar char="•"/>
            </a:pPr>
            <a:r>
              <a:rPr lang="en-US" sz="1600" dirty="0"/>
              <a:t>Must adhere to six-foot social distancing practices.  This includes in and around bleachers for anyone not in the same family.</a:t>
            </a:r>
          </a:p>
          <a:p>
            <a:pPr algn="l"/>
            <a:endParaRPr lang="en-US" sz="1600" dirty="0"/>
          </a:p>
          <a:p>
            <a:pPr marL="342900" indent="-342900" algn="l">
              <a:buFont typeface="Arial" panose="020B0604020202020204" pitchFamily="34" charset="0"/>
              <a:buChar char="•"/>
            </a:pPr>
            <a:r>
              <a:rPr lang="en-US" sz="1600" dirty="0"/>
              <a:t>Must conduct daily symptom assessments (self-evaluations). Anyone experiencing symptoms must stay home. Have home team conduct temperature check and fill out check off list on each.</a:t>
            </a:r>
          </a:p>
          <a:p>
            <a:pPr marL="342900" indent="-342900" algn="l">
              <a:buFont typeface="Arial" panose="020B0604020202020204" pitchFamily="34" charset="0"/>
              <a:buChar char="•"/>
            </a:pPr>
            <a:endParaRPr lang="en-US" sz="1600" dirty="0"/>
          </a:p>
          <a:p>
            <a:pPr marL="342900" indent="-342900" algn="l">
              <a:buFont typeface="Arial" panose="020B0604020202020204" pitchFamily="34" charset="0"/>
              <a:buChar char="•"/>
            </a:pPr>
            <a:r>
              <a:rPr lang="en-US" sz="1600" dirty="0"/>
              <a:t>MUST WEAR FACE COVERINGS AT ALL TIMES.</a:t>
            </a:r>
          </a:p>
          <a:p>
            <a:pPr marL="342900" indent="-342900" algn="l">
              <a:buFont typeface="Arial" panose="020B0604020202020204" pitchFamily="34" charset="0"/>
              <a:buChar char="•"/>
            </a:pPr>
            <a:endParaRPr lang="en-US" sz="1600" dirty="0"/>
          </a:p>
          <a:p>
            <a:pPr marL="342900" indent="-342900" algn="l">
              <a:buFont typeface="Arial" panose="020B0604020202020204" pitchFamily="34" charset="0"/>
              <a:buChar char="•"/>
            </a:pPr>
            <a:r>
              <a:rPr lang="en-US" sz="1600" dirty="0"/>
              <a:t>MUST AVOID EXCHANGING DOCUMENTS OR EQUIPMENT WITH PLAYERS, COACHES, OR SPECTATORS.</a:t>
            </a:r>
          </a:p>
          <a:p>
            <a:pPr marL="342900" indent="-342900" algn="l">
              <a:buFont typeface="Arial" panose="020B0604020202020204" pitchFamily="34" charset="0"/>
              <a:buChar char="•"/>
            </a:pPr>
            <a:endParaRPr lang="en-US" sz="1600" dirty="0"/>
          </a:p>
          <a:p>
            <a:pPr algn="l"/>
            <a:r>
              <a:rPr lang="en-US" b="1" u="sng" dirty="0"/>
              <a:t>RECOMMENDED</a:t>
            </a:r>
          </a:p>
          <a:p>
            <a:pPr marL="285750" indent="-285750" algn="l">
              <a:buFont typeface="Arial" panose="020B0604020202020204" pitchFamily="34" charset="0"/>
              <a:buChar char="•"/>
            </a:pPr>
            <a:r>
              <a:rPr lang="en-US" sz="1600" dirty="0"/>
              <a:t>DIGITAL CHECK IN AND REGISTRATION FOR ALL EVENTS.</a:t>
            </a:r>
          </a:p>
          <a:p>
            <a:pPr algn="l"/>
            <a:endParaRPr lang="en-US" sz="1600" dirty="0"/>
          </a:p>
          <a:p>
            <a:pPr marL="285750" indent="-285750" algn="l">
              <a:buFont typeface="Arial" panose="020B0604020202020204" pitchFamily="34" charset="0"/>
              <a:buChar char="•"/>
            </a:pPr>
            <a:r>
              <a:rPr lang="en-US" sz="1600" dirty="0"/>
              <a:t>UMPIRES CALLING BALLS AND STRIKES SHOULD ALLOW ADEQUATE DISTANCE BEHIND THE Catcher/players WHILE STILL ABLE TO PERFORM THEIR DUTY.</a:t>
            </a:r>
          </a:p>
          <a:p>
            <a:pPr marL="285750" indent="-285750" algn="l">
              <a:buFont typeface="Arial" panose="020B0604020202020204" pitchFamily="34" charset="0"/>
              <a:buChar char="•"/>
            </a:pPr>
            <a:endParaRPr lang="en-US" sz="1600" dirty="0"/>
          </a:p>
        </p:txBody>
      </p:sp>
      <p:pic>
        <p:nvPicPr>
          <p:cNvPr id="3" name="Picture 2" descr="A picture containing person, sport, outdoor, person&#10;&#10;Description automatically generated">
            <a:extLst>
              <a:ext uri="{FF2B5EF4-FFF2-40B4-BE49-F238E27FC236}">
                <a16:creationId xmlns:a16="http://schemas.microsoft.com/office/drawing/2014/main" id="{C8A562B8-7323-4DED-B628-16C2868E4AF0}"/>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738803" y="426877"/>
            <a:ext cx="1252851" cy="1508455"/>
          </a:xfrm>
          <a:prstGeom prst="rect">
            <a:avLst/>
          </a:prstGeom>
        </p:spPr>
      </p:pic>
    </p:spTree>
    <p:extLst>
      <p:ext uri="{BB962C8B-B14F-4D97-AF65-F5344CB8AC3E}">
        <p14:creationId xmlns:p14="http://schemas.microsoft.com/office/powerpoint/2010/main" val="2562246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7048" y="305193"/>
            <a:ext cx="9144000" cy="761214"/>
          </a:xfrm>
        </p:spPr>
        <p:txBody>
          <a:bodyPr>
            <a:normAutofit/>
          </a:bodyPr>
          <a:lstStyle/>
          <a:p>
            <a:pPr algn="ctr"/>
            <a:r>
              <a:rPr lang="en-US" sz="4000" b="1" dirty="0"/>
              <a:t>WHEN LEAVING THE GAME OR VENUE</a:t>
            </a:r>
          </a:p>
        </p:txBody>
      </p:sp>
      <p:sp>
        <p:nvSpPr>
          <p:cNvPr id="3" name="Content Placeholder 2"/>
          <p:cNvSpPr>
            <a:spLocks noGrp="1"/>
          </p:cNvSpPr>
          <p:nvPr>
            <p:ph sz="half" idx="2"/>
          </p:nvPr>
        </p:nvSpPr>
        <p:spPr>
          <a:xfrm>
            <a:off x="1520951" y="1284739"/>
            <a:ext cx="4498848" cy="3690257"/>
          </a:xfrm>
        </p:spPr>
        <p:txBody>
          <a:bodyPr/>
          <a:lstStyle/>
          <a:p>
            <a:pPr marL="45720" indent="0">
              <a:buNone/>
            </a:pPr>
            <a:r>
              <a:rPr lang="en-US" b="1" u="sng" dirty="0">
                <a:solidFill>
                  <a:schemeClr val="accent1">
                    <a:lumMod val="75000"/>
                  </a:schemeClr>
                </a:solidFill>
              </a:rPr>
              <a:t>MANDATORY</a:t>
            </a:r>
          </a:p>
          <a:p>
            <a:r>
              <a:rPr lang="en-US" sz="1600" dirty="0"/>
              <a:t>Individuals should not congregate in common areas or parking lots following the event, game or practice.</a:t>
            </a:r>
          </a:p>
          <a:p>
            <a:r>
              <a:rPr lang="en-US" sz="1600" dirty="0"/>
              <a:t>Umpires should adhere to social distancing practices when interacting with players coaches and spectators off the fields of play.</a:t>
            </a:r>
          </a:p>
          <a:p>
            <a:r>
              <a:rPr lang="en-US" sz="1600" dirty="0"/>
              <a:t>Individuals should not exchange items. </a:t>
            </a:r>
          </a:p>
        </p:txBody>
      </p:sp>
      <p:sp>
        <p:nvSpPr>
          <p:cNvPr id="5" name="Content Placeholder 4"/>
          <p:cNvSpPr>
            <a:spLocks noGrp="1"/>
          </p:cNvSpPr>
          <p:nvPr>
            <p:ph sz="quarter" idx="4"/>
          </p:nvPr>
        </p:nvSpPr>
        <p:spPr>
          <a:xfrm>
            <a:off x="6172202" y="1284739"/>
            <a:ext cx="4498848" cy="3690257"/>
          </a:xfrm>
        </p:spPr>
        <p:txBody>
          <a:bodyPr/>
          <a:lstStyle/>
          <a:p>
            <a:r>
              <a:rPr lang="en-US" b="1" u="sng" dirty="0">
                <a:solidFill>
                  <a:schemeClr val="accent1">
                    <a:lumMod val="75000"/>
                  </a:schemeClr>
                </a:solidFill>
              </a:rPr>
              <a:t>RECOMMENDED</a:t>
            </a:r>
          </a:p>
          <a:p>
            <a:r>
              <a:rPr lang="en-US" sz="1600" dirty="0">
                <a:solidFill>
                  <a:schemeClr val="accent1">
                    <a:lumMod val="75000"/>
                  </a:schemeClr>
                </a:solidFill>
              </a:rPr>
              <a:t>Team meeting should occur virtually or over the phone rather than in a team huddle.</a:t>
            </a:r>
          </a:p>
          <a:p>
            <a:r>
              <a:rPr lang="en-US" sz="1600" dirty="0">
                <a:solidFill>
                  <a:schemeClr val="accent1">
                    <a:lumMod val="75000"/>
                  </a:schemeClr>
                </a:solidFill>
              </a:rPr>
              <a:t>Athletes are strongly recommended to travel to the venue with a member(s) of their immediate household,  if possible.</a:t>
            </a:r>
          </a:p>
          <a:p>
            <a:r>
              <a:rPr lang="en-US" sz="1600" dirty="0">
                <a:solidFill>
                  <a:schemeClr val="accent1">
                    <a:lumMod val="75000"/>
                  </a:schemeClr>
                </a:solidFill>
              </a:rPr>
              <a:t>Face coverings are strongly recommended for individuals traveling to and from the venue.</a:t>
            </a:r>
            <a:endParaRPr lang="en-US" sz="1600" dirty="0">
              <a:solidFill>
                <a:schemeClr val="tx2"/>
              </a:solidFill>
            </a:endParaRPr>
          </a:p>
        </p:txBody>
      </p:sp>
      <p:pic>
        <p:nvPicPr>
          <p:cNvPr id="8" name="Picture 7" descr="A picture containing wheel&#10;&#10;Description automatically generated">
            <a:extLst>
              <a:ext uri="{FF2B5EF4-FFF2-40B4-BE49-F238E27FC236}">
                <a16:creationId xmlns:a16="http://schemas.microsoft.com/office/drawing/2014/main" id="{E71F7E98-4346-42B6-9B66-AC0817771A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833513" y="3940404"/>
            <a:ext cx="7620000" cy="2524340"/>
          </a:xfrm>
          <a:prstGeom prst="rect">
            <a:avLst/>
          </a:prstGeom>
        </p:spPr>
      </p:pic>
    </p:spTree>
    <p:extLst>
      <p:ext uri="{BB962C8B-B14F-4D97-AF65-F5344CB8AC3E}">
        <p14:creationId xmlns:p14="http://schemas.microsoft.com/office/powerpoint/2010/main" val="2336938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sz="4800" b="1" dirty="0"/>
              <a:t>What to do if we have a confirmed positive covid-19 case</a:t>
            </a:r>
          </a:p>
        </p:txBody>
      </p:sp>
      <p:sp>
        <p:nvSpPr>
          <p:cNvPr id="2" name="TextBox 1">
            <a:extLst>
              <a:ext uri="{FF2B5EF4-FFF2-40B4-BE49-F238E27FC236}">
                <a16:creationId xmlns:a16="http://schemas.microsoft.com/office/drawing/2014/main" id="{A58E4AAF-D00A-4ACA-BC50-99C4F01C48CC}"/>
              </a:ext>
            </a:extLst>
          </p:cNvPr>
          <p:cNvSpPr txBox="1"/>
          <p:nvPr/>
        </p:nvSpPr>
        <p:spPr>
          <a:xfrm>
            <a:off x="958390" y="1502688"/>
            <a:ext cx="8141222" cy="5355312"/>
          </a:xfrm>
          <a:prstGeom prst="rect">
            <a:avLst/>
          </a:prstGeom>
          <a:noFill/>
        </p:spPr>
        <p:txBody>
          <a:bodyPr wrap="square" rtlCol="0">
            <a:spAutoFit/>
          </a:bodyPr>
          <a:lstStyle/>
          <a:p>
            <a:r>
              <a:rPr lang="en-US" sz="2000" b="1" u="sng" dirty="0">
                <a:solidFill>
                  <a:schemeClr val="accent1">
                    <a:lumMod val="75000"/>
                  </a:schemeClr>
                </a:solidFill>
              </a:rPr>
              <a:t>MANDATORY</a:t>
            </a:r>
          </a:p>
          <a:p>
            <a:endParaRPr lang="en-US" dirty="0"/>
          </a:p>
          <a:p>
            <a:pPr marL="285750" indent="-285750">
              <a:buFont typeface="Arial" panose="020B0604020202020204" pitchFamily="34" charset="0"/>
              <a:buChar char="•"/>
            </a:pPr>
            <a:r>
              <a:rPr lang="en-US" sz="1600" dirty="0">
                <a:solidFill>
                  <a:schemeClr val="tx2"/>
                </a:solidFill>
              </a:rPr>
              <a:t>Immediately isolate and seek medical care for any individual who develops symptoms.</a:t>
            </a:r>
          </a:p>
          <a:p>
            <a:endParaRPr lang="en-US" sz="1600" dirty="0">
              <a:solidFill>
                <a:schemeClr val="tx2"/>
              </a:solidFill>
            </a:endParaRPr>
          </a:p>
          <a:p>
            <a:pPr marL="285750" indent="-285750">
              <a:buFont typeface="Arial" panose="020B0604020202020204" pitchFamily="34" charset="0"/>
              <a:buChar char="•"/>
            </a:pPr>
            <a:r>
              <a:rPr lang="en-US" sz="1600" dirty="0">
                <a:solidFill>
                  <a:schemeClr val="tx2"/>
                </a:solidFill>
              </a:rPr>
              <a:t>Contact the local health district about the suspected cases or exposures.</a:t>
            </a:r>
          </a:p>
          <a:p>
            <a:endParaRPr lang="en-US" sz="1600" dirty="0">
              <a:solidFill>
                <a:schemeClr val="tx2"/>
              </a:solidFill>
            </a:endParaRPr>
          </a:p>
          <a:p>
            <a:pPr marL="285750" indent="-285750">
              <a:buFont typeface="Arial" panose="020B0604020202020204" pitchFamily="34" charset="0"/>
              <a:buChar char="•"/>
            </a:pPr>
            <a:r>
              <a:rPr lang="en-US" sz="1600" dirty="0">
                <a:solidFill>
                  <a:schemeClr val="tx2"/>
                </a:solidFill>
              </a:rPr>
              <a:t>Organizer must maintain a complete list of coaches, players, and employees present at each event to include the date, beginning and ending time of the event, plus name address and phone contact to be made available upon request from local  health district.</a:t>
            </a:r>
          </a:p>
          <a:p>
            <a:r>
              <a:rPr lang="en-US" sz="2000" b="1" u="sng" dirty="0">
                <a:solidFill>
                  <a:schemeClr val="accent1">
                    <a:lumMod val="75000"/>
                  </a:schemeClr>
                </a:solidFill>
              </a:rPr>
              <a:t>RECOMMENDED</a:t>
            </a:r>
          </a:p>
          <a:p>
            <a:endParaRPr lang="en-US" sz="2000" b="1" u="sng" dirty="0">
              <a:solidFill>
                <a:schemeClr val="accent1">
                  <a:lumMod val="75000"/>
                </a:schemeClr>
              </a:solidFill>
            </a:endParaRPr>
          </a:p>
          <a:p>
            <a:pPr marL="285750" indent="-285750">
              <a:buFont typeface="Arial" panose="020B0604020202020204" pitchFamily="34" charset="0"/>
              <a:buChar char="•"/>
            </a:pPr>
            <a:r>
              <a:rPr lang="en-US" sz="1600" dirty="0">
                <a:solidFill>
                  <a:schemeClr val="tx2"/>
                </a:solidFill>
              </a:rPr>
              <a:t>Work with local health departments to identify potentially infected or exposed individuals to help facilitate effective contact tracing/notification.</a:t>
            </a:r>
          </a:p>
          <a:p>
            <a:endParaRPr lang="en-US" sz="1600" dirty="0">
              <a:solidFill>
                <a:schemeClr val="tx2"/>
              </a:solidFill>
            </a:endParaRPr>
          </a:p>
          <a:p>
            <a:pPr marL="285750" indent="-285750">
              <a:buFont typeface="Arial" panose="020B0604020202020204" pitchFamily="34" charset="0"/>
              <a:buChar char="•"/>
            </a:pPr>
            <a:r>
              <a:rPr lang="en-US" sz="1600" dirty="0">
                <a:solidFill>
                  <a:schemeClr val="tx2"/>
                </a:solidFill>
              </a:rPr>
              <a:t>Test all suspected infections or exposures.</a:t>
            </a:r>
          </a:p>
          <a:p>
            <a:endParaRPr lang="en-US" sz="1600" dirty="0">
              <a:solidFill>
                <a:schemeClr val="tx2"/>
              </a:solidFill>
            </a:endParaRPr>
          </a:p>
          <a:p>
            <a:pPr marL="285750" indent="-285750">
              <a:buFont typeface="Arial" panose="020B0604020202020204" pitchFamily="34" charset="0"/>
              <a:buChar char="•"/>
            </a:pPr>
            <a:r>
              <a:rPr lang="en-US" sz="1600" dirty="0">
                <a:solidFill>
                  <a:schemeClr val="tx2"/>
                </a:solidFill>
              </a:rPr>
              <a:t>Following testing, contact local health departments to initiate appropriate care and tracing.</a:t>
            </a:r>
          </a:p>
          <a:p>
            <a:endParaRPr lang="en-US" sz="2000" b="1" u="sng" dirty="0">
              <a:solidFill>
                <a:schemeClr val="tx2"/>
              </a:solidFill>
            </a:endParaRPr>
          </a:p>
          <a:p>
            <a:endParaRPr lang="en-US" sz="2000" b="1" u="sng" dirty="0">
              <a:solidFill>
                <a:schemeClr val="tx2"/>
              </a:solidFill>
            </a:endParaRPr>
          </a:p>
          <a:p>
            <a:pPr marL="285750" indent="-285750">
              <a:buFont typeface="Arial" panose="020B0604020202020204" pitchFamily="34" charset="0"/>
              <a:buChar char="•"/>
            </a:pPr>
            <a:endParaRPr lang="en-US" sz="1600" dirty="0">
              <a:solidFill>
                <a:schemeClr val="tx2"/>
              </a:solidFill>
            </a:endParaRPr>
          </a:p>
        </p:txBody>
      </p:sp>
      <p:pic>
        <p:nvPicPr>
          <p:cNvPr id="5" name="Picture 4" descr="A picture containing game&#10;&#10;Description automatically generated">
            <a:extLst>
              <a:ext uri="{FF2B5EF4-FFF2-40B4-BE49-F238E27FC236}">
                <a16:creationId xmlns:a16="http://schemas.microsoft.com/office/drawing/2014/main" id="{0A6F451E-7909-455B-A400-84B6BDCD91F8}"/>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516862" y="1600200"/>
            <a:ext cx="2492257" cy="2557272"/>
          </a:xfrm>
          <a:prstGeom prst="rect">
            <a:avLst/>
          </a:prstGeom>
        </p:spPr>
      </p:pic>
    </p:spTree>
    <p:extLst>
      <p:ext uri="{BB962C8B-B14F-4D97-AF65-F5344CB8AC3E}">
        <p14:creationId xmlns:p14="http://schemas.microsoft.com/office/powerpoint/2010/main" val="1684785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Health Fitness 16x9">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lth and fitness presentation (widescreen).potx" id="{ABFD658B-2256-413B-9244-0F977A0B2D12}" vid="{E4CB021D-C859-4C82-BDBB-2F2FACCF0D80}"/>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 and fitness presentation (widescreen)</Template>
  <TotalTime>179</TotalTime>
  <Words>1223</Words>
  <Application>Microsoft Office PowerPoint</Application>
  <PresentationFormat>Widescreen</PresentationFormat>
  <Paragraphs>107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Health Fitness 16x9</vt:lpstr>
      <vt:lpstr>Leisure Services Department</vt:lpstr>
      <vt:lpstr>Arrival to games and events</vt:lpstr>
      <vt:lpstr>AT PRACTICEs</vt:lpstr>
      <vt:lpstr>ATHLETES AND PARTICIPANTS</vt:lpstr>
      <vt:lpstr>SPECTATORS (PARENTS ETC.)</vt:lpstr>
      <vt:lpstr>PowerPoint Presentation</vt:lpstr>
      <vt:lpstr>UMPIRES/OFFICIALS</vt:lpstr>
      <vt:lpstr>WHEN LEAVING THE GAME OR VENUE</vt:lpstr>
      <vt:lpstr>What to do if we have a confirmed positive covid-19 case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Leisure Services Department</dc:title>
  <dc:creator>Tiffany Dennis Lancaster</dc:creator>
  <cp:lastModifiedBy>Shanta Scarboro</cp:lastModifiedBy>
  <cp:revision>26</cp:revision>
  <dcterms:created xsi:type="dcterms:W3CDTF">2020-07-23T14:56:49Z</dcterms:created>
  <dcterms:modified xsi:type="dcterms:W3CDTF">2020-09-01T14:41:52Z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